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hYa6wr+zF2Lb2ZhZiBFEY94t4B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5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5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61451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/>
              <a:t>Grounding Language Models for Compositional and Spatial Reasoning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4375390"/>
            <a:ext cx="9144000" cy="2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GB"/>
              <a:t>Master Thesis: </a:t>
            </a:r>
            <a:r>
              <a:rPr lang="en-GB"/>
              <a:t>Master in Language Analysis and Processing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GB"/>
              <a:t>Author:</a:t>
            </a:r>
            <a:r>
              <a:rPr lang="en-GB"/>
              <a:t> Julen Etxaniz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GB"/>
              <a:t>Advisors:</a:t>
            </a:r>
            <a:r>
              <a:rPr lang="en-GB"/>
              <a:t> Oier Lopez de Lacalle &amp; Aitor Soroa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GB"/>
              <a:t>Departments: </a:t>
            </a:r>
            <a:r>
              <a:rPr lang="en-GB"/>
              <a:t>Computer Systems and Languages &amp;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Computational Science and Artificial Intelligence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GB"/>
              <a:t>Date: </a:t>
            </a:r>
            <a:r>
              <a:rPr lang="en-GB"/>
              <a:t>October 2022</a:t>
            </a:r>
            <a:endParaRPr/>
          </a:p>
        </p:txBody>
      </p:sp>
      <p:pic>
        <p:nvPicPr>
          <p:cNvPr descr="Texto&#10;&#10;Descripción generada automáticamente con confianza media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244" y="256935"/>
            <a:ext cx="4433512" cy="98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2.3  Experiments and Results</a:t>
            </a:r>
            <a:endParaRPr/>
          </a:p>
        </p:txBody>
      </p:sp>
      <p:sp>
        <p:nvSpPr>
          <p:cNvPr id="142" name="Google Shape;142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Swap-dependent linguistic tags: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Humans highest scores on Object, followed by Relation and then Both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Models opposite, highest scores on Both, shortest and least compositional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Swap-independent linguistic tags: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Humans are better on 2 main predicates, longer and more complicated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Models opposite, best on 1 main predicate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Visual tags: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Humans (~95%) and models (40%) good at Symbolic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Humans very bad at Pragmatics (50%), good at Series (95%)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Models very bad on Pragmatics and Series (0% in image and group scores)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/>
              <a:t>3	VSR Zero-shot Experiments</a:t>
            </a:r>
            <a:endParaRPr/>
          </a:p>
        </p:txBody>
      </p:sp>
      <p:sp>
        <p:nvSpPr>
          <p:cNvPr id="148" name="Google Shape;148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Visual Spatial Reasoning contains training and validation splits to train models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VSR authors train and test three popular VLMs: VisualBERT, LXMERT, and ViLT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We do zero-shot experiments with ViLT and BLIP fine-tuned on NLVR2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3.1  VSR Dataset</a:t>
            </a:r>
            <a:endParaRPr/>
          </a:p>
        </p:txBody>
      </p:sp>
      <p:sp>
        <p:nvSpPr>
          <p:cNvPr id="154" name="Google Shape;154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Aims to test spatial grounding on natural COCO images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Given an image and a caption, predict true or false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Captions cover 65 spatial relations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Grouped into 7 meta categories: Adjacency, Directional, Orientation, Projective, Proximity, Topological and Unallocated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Random split: Split randomly into train/dev/test with a ratio of 70%/10%/20%.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Zero-shot split: Train/dev/test sets have no overlapping concepts with a ratio of 50%/20%/30%.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un celular con texto e imágenes&#10;&#10;Descripción generada automáticamente"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934" y="402690"/>
            <a:ext cx="9952132" cy="6052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Sitio web&#10;&#10;Descripción generada automáticamente" id="164" name="Google Shape;1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138" y="364961"/>
            <a:ext cx="10049723" cy="612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3.2 Experiments and Results</a:t>
            </a:r>
            <a:endParaRPr/>
          </a:p>
        </p:txBody>
      </p:sp>
      <p:sp>
        <p:nvSpPr>
          <p:cNvPr id="170" name="Google Shape;170;p15"/>
          <p:cNvSpPr txBox="1"/>
          <p:nvPr>
            <p:ph idx="1" type="body"/>
          </p:nvPr>
        </p:nvSpPr>
        <p:spPr>
          <a:xfrm>
            <a:off x="838200" y="1825624"/>
            <a:ext cx="6321357" cy="4536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VSR authors test three popular VLMs: VisualBERT, LXMERT and ViLT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We also evaluate ViLT and BLIP fine-tuned on NLVR2</a:t>
            </a:r>
            <a:endParaRPr/>
          </a:p>
          <a:p>
            <a:pPr indent="-220027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GB"/>
              <a:t>Random split: LXMERT and ViLT are the best over 70% accuracy. VisualBERT below 60%.</a:t>
            </a:r>
            <a:endParaRPr/>
          </a:p>
          <a:p>
            <a:pPr indent="-220027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GB"/>
              <a:t>Zero-shot split: performance declines significantly. Best model 63%.</a:t>
            </a:r>
            <a:endParaRPr/>
          </a:p>
          <a:p>
            <a:pPr indent="-220027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GB"/>
              <a:t>Compared to human performance, there is a more than 20% gap with the best models.</a:t>
            </a:r>
            <a:endParaRPr/>
          </a:p>
          <a:p>
            <a:pPr indent="-220027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GB"/>
              <a:t>NLVR2 performance drop and dev/test difference is maintained.</a:t>
            </a:r>
            <a:endParaRPr/>
          </a:p>
          <a:p>
            <a:pPr indent="-876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876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Tabla&#10;&#10;Descripción generada automáticamente" id="171" name="Google Shape;1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6834" y="2778414"/>
            <a:ext cx="4596983" cy="263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3.2 Experiments and Results</a:t>
            </a:r>
            <a:endParaRPr/>
          </a:p>
        </p:txBody>
      </p:sp>
      <p:sp>
        <p:nvSpPr>
          <p:cNvPr id="177" name="Google Shape;17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Some relations are harder, regardless of training examples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Orientations and facing directions are very hard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Left and right relations are difficult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Examples can refer to either viewer’s or object’s reference frames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Orientation worst on both splits, at chance level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Proximity difficult on zero-shot, relative to concept and context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strumento, lápiz, estacionaria, objeto&#10;&#10;Descripción generada automáticamente" id="182" name="Google Shape;182;p1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463" y="125173"/>
            <a:ext cx="8677073" cy="660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barras&#10;&#10;Descripción generada automáticamente" id="187" name="Google Shape;1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029" y="321824"/>
            <a:ext cx="10515941" cy="621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/>
              <a:t>4	Synthetic Dataset Generation</a:t>
            </a:r>
            <a:endParaRPr/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Winoground has no training data, annotating is time-consuming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A solution could be to create a synthetic dataset for compositional reasoning</a:t>
            </a:r>
            <a:endParaRPr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Three options: Text-to-Image Generation, Image Captioning and Image Retrieval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1  Introduction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838200" y="181648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Language models (LMs) have impressive capabilities in many tasks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Pre-train and fine-tune to avoid training from scratch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However, LMs criticized for lack of meaning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Grounding necessary for human-like language understanding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Compositional and spatial reasoning are challenging for LMs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Vision and Language Models (VLMs) are pre-trained on image-text pairs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VLMs better than LMs, but still struggle to ground spatial concepts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Text-to-image diffusion models have some visual reasoning skills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Diffusion models struggle to ground composition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Mistakes: attribute leakage, interchanged attributes, missing objects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4.1	Text-to-Image Generation</a:t>
            </a:r>
            <a:endParaRPr/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We want to know if SD is good for synthetic dataset generation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Stable Diffusion to generate images from Winogroud captions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We also do a manual qualitative evaluation of the generated images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6 annotators in total and each one annotated 50 examples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Total of 300 annotated examples and 600 images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Conclusion is that SD is not good enough, most images are incorrect</a:t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0753" y="4962394"/>
            <a:ext cx="5690494" cy="165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Sitio web&#10;&#10;Descripción generada automáticamente" id="205" name="Google Shape;2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236" y="198311"/>
            <a:ext cx="8521527" cy="646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204" y="202453"/>
            <a:ext cx="9119591" cy="645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461" y="191975"/>
            <a:ext cx="8525078" cy="647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4.2	Image Captioning</a:t>
            </a:r>
            <a:endParaRPr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We evaluate image captioning for synthetic dataset creation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OFA and BLIP models to generate captions for all Winoground images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To evaluate, we calculated the BLEU score compared to real captions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Captions are very different, but correct most of the times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Generate accurate captions much faster than human annotation</a:t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275" y="4386702"/>
            <a:ext cx="4962906" cy="228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75" y="128587"/>
            <a:ext cx="10382250" cy="66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162" y="114300"/>
            <a:ext cx="10353675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23825"/>
            <a:ext cx="10420350" cy="66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4.3	Image Retrieval</a:t>
            </a:r>
            <a:endParaRPr/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Retrieve images from LAION-5B using CLIP retrieval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Retrieve similar images for each Winoground caption and image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Use CLIP embedding similarity to retrieve similar images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Remove non-aesthetic, duplicate and unsafe images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Many images are wrong, would require filtering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Could be combined with image captioning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Low-effort dataset creation with minimal human work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2" y="123825"/>
            <a:ext cx="10391775" cy="66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1.1  Objectives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Three main objectives and sections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Improve the state-of-the-art in compositional reasoning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Winoground zero-shot models not much better than chance, far from humans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We extend experiments with more pre-trained and fine-tuned models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Perform zero-shot experiments in spatial reasoning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VSR fine-tuning large performance gap between models and humans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We extend experiments with zero-shot fine-tuned on NLVR2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Investigate the use of synthetic datasets to overcome the lack of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Text-to-image Stable Diffusion to generate images from Winoground captions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Image captioning models to generate captions for Winoground images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Image retrieval systems to retrieve images of interest from a large dataset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663" y="234486"/>
            <a:ext cx="10810673" cy="6389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795" y="182976"/>
            <a:ext cx="10144409" cy="649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5  Conclusions</a:t>
            </a:r>
            <a:endParaRPr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>
                <a:solidFill>
                  <a:schemeClr val="dk1"/>
                </a:solidFill>
              </a:rPr>
              <a:t>5 </a:t>
            </a:r>
            <a:r>
              <a:rPr lang="en-GB"/>
              <a:t>m</a:t>
            </a:r>
            <a:r>
              <a:rPr lang="en-GB">
                <a:solidFill>
                  <a:schemeClr val="dk1"/>
                </a:solidFill>
              </a:rPr>
              <a:t>ain objectives accomplished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Improve the state-of-the-art in compositional reasoning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Better than previous, still very far from humans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Perform zero-shot experiments in spatial reasoning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Zero-shot performance drop, fine-tuning necessary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Investigate text-to-image models for synthetic dataset creation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Not robust enough, a better approach needed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Investigate image captioning for synthetic dataset creation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Different but good captions, can be combined with retrieval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Investigate image retrieval for synthetic dataset creation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Many wrong images, some filtering needed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/>
              <a:t>6  Future Work</a:t>
            </a:r>
            <a:endParaRPr/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Four additional ideas for synthetic dataset generation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Ideas for extending current datasets to be multilingual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6.1  Synthetic Dataset Generation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solidFill>
                  <a:schemeClr val="dk1"/>
                </a:solidFill>
              </a:rPr>
              <a:t>Four additional ideas: </a:t>
            </a:r>
            <a:r>
              <a:rPr lang="en-GB"/>
              <a:t>explicit verbalization, text-to-image, image-to-image and image captioning and retrieval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solidFill>
                  <a:schemeClr val="dk1"/>
                </a:solidFill>
              </a:rPr>
              <a:t>Use</a:t>
            </a:r>
            <a:r>
              <a:rPr lang="en-GB"/>
              <a:t> synthetic datasets to train VLMs in a self-supervised way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solidFill>
                  <a:schemeClr val="dk1"/>
                </a:solidFill>
              </a:rPr>
              <a:t>Use multi-ta</a:t>
            </a:r>
            <a:r>
              <a:rPr lang="en-GB"/>
              <a:t>sking and multi-sourcing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solidFill>
                  <a:schemeClr val="dk1"/>
                </a:solidFill>
              </a:rPr>
              <a:t>Multi-tasking: learn more than one task simultaneously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Multi-sourcing: combine different synthetic datasets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6.1.1 Explicit Verbalization</a:t>
            </a:r>
            <a:endParaRPr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Collect images with spatial relations (COCO)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Use an object detector to identify the entities in the images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Create verbalization templates by hand to generate captions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6.1.2  Text-to-Image Generation</a:t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730" y="1350928"/>
            <a:ext cx="8750540" cy="532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6.1.3  Image-to-Image Generation</a:t>
            </a:r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120" y="1421600"/>
            <a:ext cx="8719759" cy="522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6.1.3  Image-to-Image Generation</a:t>
            </a:r>
            <a:endParaRPr/>
          </a:p>
        </p:txBody>
      </p:sp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2" y="1492250"/>
            <a:ext cx="10391775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6.1.3  Image-to-Image Generation</a:t>
            </a:r>
            <a:endParaRPr/>
          </a:p>
        </p:txBody>
      </p:sp>
      <p:pic>
        <p:nvPicPr>
          <p:cNvPr id="306" name="Google Shape;30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850" y="1465735"/>
            <a:ext cx="10020300" cy="5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/>
              <a:t>2	Winoground Zero-shot Experiments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The Winoground paper only included zero-shot experiments with pre-trained models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We test more pre-trained models and get better results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We test models fine-tuned for specific tasks such as image-text retrieval and visual reasoning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>
                <a:solidFill>
                  <a:schemeClr val="dk1"/>
                </a:solidFill>
              </a:rPr>
              <a:t>We prove that fine-tuning helps to obtain better results than previous experiments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6.1.3  Image-to-Image Generation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885" y="1328455"/>
            <a:ext cx="8826230" cy="535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6.1.4  Image Captioning and Retrieval</a:t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Retrieve images of interest from a huge dataset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Use image captioning to create a dataset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Similar example: LAION-COCO 600M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BLIP to generate captions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CLIP to rank captions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T0 to correct grammar and punctuation errors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6.2 Multilingual Datasets</a:t>
            </a:r>
            <a:endParaRPr/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Extend Winoground and VSR to more languages and cultures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Winoground translation difficult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Both captions must contain the same words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Very difficult, impossible in some cases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VSR translation seems easier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No word conditions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Different spatial relations across languages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Different word order in languages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Multilingual pre-training datasets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LAION-2B-multi and LAION-1B-nolang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LAION-translated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30" name="Google Shape;330;p4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2.1  Winogrond Dataset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400 test examples to probe visio-linguistic compositional reasoning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Each one contains two images and captions, the goal is to match them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Both captions contain the same words in a different order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All examples are labelled with linguistic tags. 65 total, 3 main groups: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Object swaps consist in swapping noun phrases that refer to objects.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Relation swaps reorder words that refer to objects such as verbs, adjectives…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Both swaps involve changing both relations and objects.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Linguistic swap independent: 1 or 2 main predicates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Some examples have visual tags: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Pragmatics tag includes images that need to be interpreted non-literally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Series tag contains examples where both images come from the same photo series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Symbolic tag represents that the images include a symbolic representation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, Sitio web&#10;&#10;Descripción generada automáticamente"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554" y="350253"/>
            <a:ext cx="10066892" cy="615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&#10;&#10;Descripción generada automáticamente"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554" y="575062"/>
            <a:ext cx="10066892" cy="57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Sitio web&#10;&#10;Descripción generada automáticamente" id="130" name="Google Shape;1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502" y="354063"/>
            <a:ext cx="10104996" cy="614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2.3  Experiments and Results</a:t>
            </a:r>
            <a:endParaRPr/>
          </a:p>
        </p:txBody>
      </p:sp>
      <p:sp>
        <p:nvSpPr>
          <p:cNvPr id="136" name="Google Shape;136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Previous: </a:t>
            </a:r>
            <a:r>
              <a:rPr lang="en-GB">
                <a:solidFill>
                  <a:schemeClr val="dk1"/>
                </a:solidFill>
              </a:rPr>
              <a:t>zero-shot experiments with pre-trained models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CLIP, FLAVA, LXMERT, UniT, UNITER, VILLA, VinVL, ViLT, VisualBERT and ViLBERT</a:t>
            </a:r>
            <a:endParaRPr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Ours: zero-shot with pre-trained and fine-tuned models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OFA, BLIP, CLIP, FLAVA and ViLT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>
                <a:solidFill>
                  <a:schemeClr val="dk1"/>
                </a:solidFill>
              </a:rPr>
              <a:t>Human</a:t>
            </a:r>
            <a:r>
              <a:rPr lang="en-GB"/>
              <a:t>s</a:t>
            </a:r>
            <a:r>
              <a:rPr lang="en-GB">
                <a:solidFill>
                  <a:schemeClr val="dk1"/>
                </a:solidFill>
              </a:rPr>
              <a:t> around 90%, </a:t>
            </a:r>
            <a:r>
              <a:rPr lang="en-GB"/>
              <a:t>models close to or below random chance (25%)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Fine-tuning for retrieval and visual reasoning helps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BLIP better than previous models, 10% in text score, 4% in image score and 7% in group score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Text score: whether the model selects the correct caption given an image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Image score: whether the model selects the correct image given a caption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Group score: combines text and image score, all combinations correct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>
                <a:solidFill>
                  <a:schemeClr val="dk1"/>
                </a:solidFill>
              </a:rPr>
              <a:t>Still very far from humans</a:t>
            </a:r>
            <a:r>
              <a:rPr lang="en-GB"/>
              <a:t>, 40% gap in text scores, and 64% in image and group scores</a:t>
            </a:r>
            <a:endParaRPr>
              <a:solidFill>
                <a:schemeClr val="dk1"/>
              </a:solidFill>
            </a:endParaRPr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2022-10-22T09:30:38Z</dcterms:created>
  <dc:creator>Antxieta Arkeologi Taldea</dc:creator>
</cp:coreProperties>
</file>